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80" r:id="rId6"/>
    <p:sldId id="279" r:id="rId7"/>
    <p:sldId id="273" r:id="rId8"/>
    <p:sldId id="278" r:id="rId9"/>
    <p:sldId id="276" r:id="rId10"/>
    <p:sldId id="275" r:id="rId11"/>
    <p:sldId id="277" r:id="rId12"/>
    <p:sldId id="282" r:id="rId13"/>
    <p:sldId id="281" r:id="rId14"/>
    <p:sldId id="283" r:id="rId15"/>
    <p:sldId id="284" r:id="rId16"/>
  </p:sldIdLst>
  <p:sldSz cx="12192000" cy="6858000"/>
  <p:notesSz cx="6797675" cy="9926638"/>
  <p:embeddedFontLst>
    <p:embeddedFont>
      <p:font typeface="Gadugi" panose="020B0502040204020203" pitchFamily="34" charset="0"/>
      <p:regular r:id="rId19"/>
      <p:bold r:id="rId20"/>
    </p:embeddedFont>
    <p:embeddedFont>
      <p:font typeface="Manrope" pitchFamily="2" charset="0"/>
      <p:regular r:id="rId21"/>
      <p:bold r:id="rId22"/>
    </p:embeddedFont>
    <p:embeddedFont>
      <p:font typeface="PP Pangaia" pitchFamily="50" charset="0"/>
      <p:regular r:id="rId23"/>
      <p:bold r:id="rId24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41A581-C745-4E56-A5F7-E87C9A56ABD3}" v="3" dt="2025-08-06T11:15:09.192"/>
    <p1510:client id="{F3F8296C-84F1-B0AB-A9E3-8FB1E4AE2EFC}" v="4" dt="2025-08-05T11:44:13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78DB05-501D-9841-8E60-879F1FEDC8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B014E-2730-324B-B53A-39928CECCA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D5930-7829-1647-9C41-ABDFF109A2D4}" type="datetimeFigureOut">
              <a:t>22-04-2026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B4DCE-DDFB-8F45-AF62-C8F5B03045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C9C01-E18F-8644-A397-DD851A8E8C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9712-CB76-3548-A686-E0FB5D52BDCA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6847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2F0A7-954A-4424-AAC9-693E983D47FC}" type="datetimeFigureOut">
              <a:rPr lang="da-DK" smtClean="0"/>
              <a:t>22-04-2026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7A124-435A-46EA-A08E-B37EB17A709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212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Disse PP bruges i introforløbet til eleverne som forberedelse til gruppearbejdet i 1. projekt.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A124-435A-46EA-A08E-B37EB17A709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30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7A124-435A-46EA-A08E-B37EB17A709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308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 overskri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7FB4E28C-7CC9-AF79-591F-7A477FA7BC32}"/>
              </a:ext>
            </a:extLst>
          </p:cNvPr>
          <p:cNvSpPr/>
          <p:nvPr userDrawn="1"/>
        </p:nvSpPr>
        <p:spPr>
          <a:xfrm>
            <a:off x="-1" y="-4290"/>
            <a:ext cx="11727545" cy="6397836"/>
          </a:xfrm>
          <a:custGeom>
            <a:avLst/>
            <a:gdLst>
              <a:gd name="connsiteX0" fmla="*/ 5351427 w 11727545"/>
              <a:gd name="connsiteY0" fmla="*/ 0 h 6397836"/>
              <a:gd name="connsiteX1" fmla="*/ 11727545 w 11727545"/>
              <a:gd name="connsiteY1" fmla="*/ 6376117 h 6397836"/>
              <a:gd name="connsiteX2" fmla="*/ 11726447 w 11727545"/>
              <a:gd name="connsiteY2" fmla="*/ 6397836 h 6397836"/>
              <a:gd name="connsiteX3" fmla="*/ 5145316 w 11727545"/>
              <a:gd name="connsiteY3" fmla="*/ 6397836 h 6397836"/>
              <a:gd name="connsiteX4" fmla="*/ 5145316 w 11727545"/>
              <a:gd name="connsiteY4" fmla="*/ 6397834 h 6397836"/>
              <a:gd name="connsiteX5" fmla="*/ 0 w 11727545"/>
              <a:gd name="connsiteY5" fmla="*/ 6397834 h 6397836"/>
              <a:gd name="connsiteX6" fmla="*/ 0 w 11727545"/>
              <a:gd name="connsiteY6" fmla="*/ 4290 h 6397836"/>
              <a:gd name="connsiteX7" fmla="*/ 5266475 w 11727545"/>
              <a:gd name="connsiteY7" fmla="*/ 4290 h 639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27545" h="6397836">
                <a:moveTo>
                  <a:pt x="5351427" y="0"/>
                </a:moveTo>
                <a:cubicBezTo>
                  <a:pt x="8872858" y="0"/>
                  <a:pt x="11727545" y="2854686"/>
                  <a:pt x="11727545" y="6376117"/>
                </a:cubicBezTo>
                <a:lnTo>
                  <a:pt x="11726447" y="6397836"/>
                </a:lnTo>
                <a:lnTo>
                  <a:pt x="5145316" y="6397836"/>
                </a:lnTo>
                <a:lnTo>
                  <a:pt x="5145316" y="6397834"/>
                </a:lnTo>
                <a:lnTo>
                  <a:pt x="0" y="6397834"/>
                </a:lnTo>
                <a:lnTo>
                  <a:pt x="0" y="4290"/>
                </a:lnTo>
                <a:lnTo>
                  <a:pt x="5266475" y="42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DK"/>
              <a:t>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47BCD-B3AF-B64F-BF50-44DBF87C98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4456" y="1872119"/>
            <a:ext cx="7424059" cy="2710928"/>
          </a:xfrm>
        </p:spPr>
        <p:txBody>
          <a:bodyPr anchor="b" anchorCtr="0">
            <a:noAutofit/>
          </a:bodyPr>
          <a:lstStyle>
            <a:lvl1pPr algn="l">
              <a:defRPr sz="6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215AB-EF05-BB4C-9C19-F39EEDCDB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56" y="4867512"/>
            <a:ext cx="7424058" cy="9232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C7BFAB-ED41-5C5B-DE20-01B7ACC89108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913EF3-09E5-101A-467A-F0EEADCBF640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92F04-84FE-E63A-EEAA-651178F2D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59" y="458706"/>
            <a:ext cx="1274960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00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ekster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A2421-006E-5040-AFCF-6EDFEF17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613466"/>
            <a:ext cx="8021638" cy="1169450"/>
          </a:xfrm>
        </p:spPr>
        <p:txBody>
          <a:bodyPr anchor="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3A3FA-4881-FA46-8E9F-8C21B7AB8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454" y="3096309"/>
            <a:ext cx="4693832" cy="23262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C9064-8B8A-784F-8B37-BB8BCEDF4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968" y="3096309"/>
            <a:ext cx="4693832" cy="23272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0DAF4D-C9AD-11CC-8304-F5EFEAB1D16C}"/>
              </a:ext>
            </a:extLst>
          </p:cNvPr>
          <p:cNvSpPr/>
          <p:nvPr userDrawn="1"/>
        </p:nvSpPr>
        <p:spPr>
          <a:xfrm>
            <a:off x="-1" y="5929264"/>
            <a:ext cx="11727543" cy="464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3C25A5-F4D2-F3A1-3292-0CE8CE5A8897}"/>
              </a:ext>
            </a:extLst>
          </p:cNvPr>
          <p:cNvSpPr/>
          <p:nvPr userDrawn="1"/>
        </p:nvSpPr>
        <p:spPr>
          <a:xfrm rot="16200000">
            <a:off x="10547921" y="-30614"/>
            <a:ext cx="1620724" cy="1667435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8790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ekster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B5DA-D2AD-DB4F-A498-E494FCF7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620723"/>
            <a:ext cx="8143280" cy="117397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B78A7-B2CD-F544-B76A-77591AB6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3700" y="6238303"/>
            <a:ext cx="428103" cy="365125"/>
          </a:xfrm>
          <a:prstGeom prst="rect">
            <a:avLst/>
          </a:prstGeom>
        </p:spPr>
        <p:txBody>
          <a:bodyPr/>
          <a:lstStyle/>
          <a:p>
            <a:fld id="{A3F9670C-FB15-3847-A3EF-F29392D2D709}" type="slidenum">
              <a:t>‹nr.›</a:t>
            </a:fld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AFD13-6778-6031-814B-DB43934AB0E8}"/>
              </a:ext>
            </a:extLst>
          </p:cNvPr>
          <p:cNvSpPr/>
          <p:nvPr userDrawn="1"/>
        </p:nvSpPr>
        <p:spPr>
          <a:xfrm>
            <a:off x="-1" y="5929087"/>
            <a:ext cx="11727543" cy="4644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A6CFC35-47C4-532E-913B-AC1753A488C7}"/>
              </a:ext>
            </a:extLst>
          </p:cNvPr>
          <p:cNvSpPr/>
          <p:nvPr userDrawn="1"/>
        </p:nvSpPr>
        <p:spPr>
          <a:xfrm rot="16200000">
            <a:off x="10547921" y="-23357"/>
            <a:ext cx="1620724" cy="1667435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62AFB-F14E-86D2-9DF4-179711D66618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0A8C4-0579-778D-D8CF-23C61400DF3D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F5E49F-45F0-E969-B1B9-C68CB3886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454" y="3096309"/>
            <a:ext cx="4693832" cy="23262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2FE0EF2-3127-EFD5-A917-5496E972A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968" y="3096309"/>
            <a:ext cx="4693832" cy="2327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0FD556-9C32-11B2-31F1-9F3688BAFFD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64839" y="453231"/>
            <a:ext cx="1274197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3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0FE115-ED8F-4D4D-80C5-0648DF26A6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464455"/>
            <a:ext cx="5631543" cy="5927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3C5770F-0DC3-15B1-BF87-94652A3E822A}"/>
              </a:ext>
            </a:extLst>
          </p:cNvPr>
          <p:cNvSpPr/>
          <p:nvPr userDrawn="1"/>
        </p:nvSpPr>
        <p:spPr>
          <a:xfrm>
            <a:off x="5624853" y="-6696"/>
            <a:ext cx="464453" cy="477839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587501-569C-BA91-FCF9-D15B43EF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1403993"/>
            <a:ext cx="4753428" cy="1316105"/>
          </a:xfrm>
        </p:spPr>
        <p:txBody>
          <a:bodyPr anchor="b">
            <a:normAutofit/>
          </a:bodyPr>
          <a:lstStyle>
            <a:lvl1pPr algn="l">
              <a:defRPr sz="3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D73E47-785F-AA42-2F02-16C2229D7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2" y="3079524"/>
            <a:ext cx="4753428" cy="243341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69556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0FE115-ED8F-4D4D-80C5-0648DF26A6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153" y="464455"/>
            <a:ext cx="5631543" cy="5927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3C5770F-0DC3-15B1-BF87-94652A3E822A}"/>
              </a:ext>
            </a:extLst>
          </p:cNvPr>
          <p:cNvSpPr/>
          <p:nvPr userDrawn="1"/>
        </p:nvSpPr>
        <p:spPr>
          <a:xfrm rot="5400000">
            <a:off x="6109391" y="-6696"/>
            <a:ext cx="464453" cy="477839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D913BE-A64B-0374-29D8-C93F01241A4B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102ED5-4D0D-0F18-12BA-ABE0B2EC6C87}"/>
              </a:ext>
            </a:extLst>
          </p:cNvPr>
          <p:cNvSpPr/>
          <p:nvPr userDrawn="1"/>
        </p:nvSpPr>
        <p:spPr>
          <a:xfrm>
            <a:off x="1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55BF3-382B-0717-D1F2-6328C975B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5883" y="458706"/>
            <a:ext cx="1274960" cy="410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607F8B-4540-4E25-6AEB-C471DCEF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537" y="1403993"/>
            <a:ext cx="4753428" cy="1316105"/>
          </a:xfrm>
        </p:spPr>
        <p:txBody>
          <a:bodyPr anchor="b">
            <a:normAutofit/>
          </a:bodyPr>
          <a:lstStyle>
            <a:lvl1pPr algn="l">
              <a:defRPr sz="3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E4FFDC-CF45-B471-1786-26BE0C6FC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537" y="3079524"/>
            <a:ext cx="4753428" cy="243341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837556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0FE115-ED8F-4D4D-80C5-0648DF26A6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6362" y="464076"/>
            <a:ext cx="7665834" cy="592984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CB5DA-D2AD-DB4F-A498-E494FCF7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05" y="1777447"/>
            <a:ext cx="2688772" cy="3815169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00D5D4B-4C96-C05D-1234-267F98F08587}"/>
              </a:ext>
            </a:extLst>
          </p:cNvPr>
          <p:cNvSpPr/>
          <p:nvPr userDrawn="1"/>
        </p:nvSpPr>
        <p:spPr>
          <a:xfrm>
            <a:off x="3591909" y="-6696"/>
            <a:ext cx="464453" cy="477839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2425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FDA241-2B32-D74A-23D2-88A7041B4353}"/>
              </a:ext>
            </a:extLst>
          </p:cNvPr>
          <p:cNvSpPr/>
          <p:nvPr userDrawn="1"/>
        </p:nvSpPr>
        <p:spPr>
          <a:xfrm rot="5400000">
            <a:off x="8530771" y="3196773"/>
            <a:ext cx="6858001" cy="464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23378-7AA0-D739-B893-DA0733204F1A}"/>
              </a:ext>
            </a:extLst>
          </p:cNvPr>
          <p:cNvSpPr/>
          <p:nvPr userDrawn="1"/>
        </p:nvSpPr>
        <p:spPr>
          <a:xfrm rot="5400000">
            <a:off x="-3198029" y="3196774"/>
            <a:ext cx="6858003" cy="464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BA4308-84D0-F0F5-BEAD-8437A04BF412}"/>
              </a:ext>
            </a:extLst>
          </p:cNvPr>
          <p:cNvSpPr/>
          <p:nvPr userDrawn="1"/>
        </p:nvSpPr>
        <p:spPr>
          <a:xfrm>
            <a:off x="-1256" y="0"/>
            <a:ext cx="12192001" cy="464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6EFFC6C-E183-D710-8525-CB7C5A2F6FFB}"/>
              </a:ext>
            </a:extLst>
          </p:cNvPr>
          <p:cNvSpPr/>
          <p:nvPr userDrawn="1"/>
        </p:nvSpPr>
        <p:spPr>
          <a:xfrm rot="16200000">
            <a:off x="10316037" y="444424"/>
            <a:ext cx="1390218" cy="1430286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967E7-BEE6-000D-8087-1E3D42931D1F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B97DE-A1EC-29B6-5386-2F05952A3B11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46009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3832DA-C755-19E9-7DCF-E6D01A0EAC63}"/>
              </a:ext>
            </a:extLst>
          </p:cNvPr>
          <p:cNvSpPr/>
          <p:nvPr userDrawn="1"/>
        </p:nvSpPr>
        <p:spPr>
          <a:xfrm>
            <a:off x="-1" y="5929087"/>
            <a:ext cx="11727543" cy="464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4C06BCF-B828-1C3C-2DA7-47270224C4E3}"/>
              </a:ext>
            </a:extLst>
          </p:cNvPr>
          <p:cNvSpPr/>
          <p:nvPr userDrawn="1"/>
        </p:nvSpPr>
        <p:spPr>
          <a:xfrm rot="16200000">
            <a:off x="10547921" y="-23357"/>
            <a:ext cx="1620724" cy="1667435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7749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overskrift m.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976A493-AA7F-FA37-4A22-D497DA4DD97C}"/>
              </a:ext>
            </a:extLst>
          </p:cNvPr>
          <p:cNvSpPr/>
          <p:nvPr userDrawn="1"/>
        </p:nvSpPr>
        <p:spPr>
          <a:xfrm>
            <a:off x="-1" y="-4290"/>
            <a:ext cx="11727545" cy="6397836"/>
          </a:xfrm>
          <a:custGeom>
            <a:avLst/>
            <a:gdLst>
              <a:gd name="connsiteX0" fmla="*/ 5351427 w 11727545"/>
              <a:gd name="connsiteY0" fmla="*/ 0 h 6397836"/>
              <a:gd name="connsiteX1" fmla="*/ 11727545 w 11727545"/>
              <a:gd name="connsiteY1" fmla="*/ 6376117 h 6397836"/>
              <a:gd name="connsiteX2" fmla="*/ 11726447 w 11727545"/>
              <a:gd name="connsiteY2" fmla="*/ 6397836 h 6397836"/>
              <a:gd name="connsiteX3" fmla="*/ 5145316 w 11727545"/>
              <a:gd name="connsiteY3" fmla="*/ 6397836 h 6397836"/>
              <a:gd name="connsiteX4" fmla="*/ 5145316 w 11727545"/>
              <a:gd name="connsiteY4" fmla="*/ 6397834 h 6397836"/>
              <a:gd name="connsiteX5" fmla="*/ 0 w 11727545"/>
              <a:gd name="connsiteY5" fmla="*/ 6397834 h 6397836"/>
              <a:gd name="connsiteX6" fmla="*/ 0 w 11727545"/>
              <a:gd name="connsiteY6" fmla="*/ 4290 h 6397836"/>
              <a:gd name="connsiteX7" fmla="*/ 5266475 w 11727545"/>
              <a:gd name="connsiteY7" fmla="*/ 4290 h 639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27545" h="6397836">
                <a:moveTo>
                  <a:pt x="5351427" y="0"/>
                </a:moveTo>
                <a:cubicBezTo>
                  <a:pt x="8872858" y="0"/>
                  <a:pt x="11727545" y="2854686"/>
                  <a:pt x="11727545" y="6376117"/>
                </a:cubicBezTo>
                <a:lnTo>
                  <a:pt x="11726447" y="6397836"/>
                </a:lnTo>
                <a:lnTo>
                  <a:pt x="5145316" y="6397836"/>
                </a:lnTo>
                <a:lnTo>
                  <a:pt x="5145316" y="6397834"/>
                </a:lnTo>
                <a:lnTo>
                  <a:pt x="0" y="6397834"/>
                </a:lnTo>
                <a:lnTo>
                  <a:pt x="0" y="4290"/>
                </a:lnTo>
                <a:lnTo>
                  <a:pt x="5266475" y="429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8ECB8F-2C38-7F41-AB26-F3852E996DC9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8FE64E-D9C2-8FD7-2F73-07D59A176492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8BF56-C38A-C544-ADAC-7F88BE1341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4456" y="1872119"/>
            <a:ext cx="7424059" cy="2710928"/>
          </a:xfrm>
        </p:spPr>
        <p:txBody>
          <a:bodyPr anchor="b" anchorCtr="0">
            <a:noAutofit/>
          </a:bodyPr>
          <a:lstStyle>
            <a:lvl1pPr algn="l">
              <a:defRPr sz="66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9391E-DE0C-1F71-41B6-BA059F1FD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56" y="4867512"/>
            <a:ext cx="7424058" cy="9232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89533-C7EC-C9EC-1344-EA18995F5C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59" y="458706"/>
            <a:ext cx="1274960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/cita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ECB8F-2C38-7F41-AB26-F3852E996DC9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8FE64E-D9C2-8FD7-2F73-07D59A176492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A8FCC4-7EBE-CD25-9323-CF8BFC7C8C74}"/>
              </a:ext>
            </a:extLst>
          </p:cNvPr>
          <p:cNvSpPr/>
          <p:nvPr userDrawn="1"/>
        </p:nvSpPr>
        <p:spPr>
          <a:xfrm>
            <a:off x="2245711" y="1306286"/>
            <a:ext cx="7700576" cy="3908269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745DE6-0765-10F2-4FAE-B9619754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0001" y="1882873"/>
            <a:ext cx="6891995" cy="2755094"/>
          </a:xfrm>
        </p:spPr>
        <p:txBody>
          <a:bodyPr anchor="ctr" anchorCtr="0">
            <a:noAutofit/>
          </a:bodyPr>
          <a:lstStyle>
            <a:lvl1pPr algn="ctr"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47361-2408-2BCB-19A1-81FB8EA16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59" y="458706"/>
            <a:ext cx="1274960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5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.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AD592E-AE1C-6D1F-CDD6-583CA3A512B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>
              <a:alpha val="304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8ECB8F-2C38-7F41-AB26-F3852E996DC9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8FE64E-D9C2-8FD7-2F73-07D59A176492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F662065-B466-C9F2-B240-F19708137DE9}"/>
              </a:ext>
            </a:extLst>
          </p:cNvPr>
          <p:cNvSpPr/>
          <p:nvPr userDrawn="1"/>
        </p:nvSpPr>
        <p:spPr>
          <a:xfrm>
            <a:off x="11256397" y="5457937"/>
            <a:ext cx="464453" cy="477839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2422A2-3473-0015-E56E-2D972326C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620723"/>
            <a:ext cx="8143280" cy="117397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27D9BB-DD2E-56A9-B713-C69B519A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5" y="3150319"/>
            <a:ext cx="8143280" cy="21981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5BC1-2C18-304F-8B22-692EF7AD2744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4839" y="453231"/>
            <a:ext cx="1274197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4AE233-0107-EE41-9A8E-1862EAEE59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458" y="464456"/>
            <a:ext cx="11263086" cy="59290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967E7-BEE6-000D-8087-1E3D42931D1F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B97DE-A1EC-29B6-5386-2F05952A3B11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AD99701-571C-1D49-2723-D3B9A21E1F7F}"/>
              </a:ext>
            </a:extLst>
          </p:cNvPr>
          <p:cNvSpPr/>
          <p:nvPr userDrawn="1"/>
        </p:nvSpPr>
        <p:spPr>
          <a:xfrm>
            <a:off x="3" y="-6696"/>
            <a:ext cx="464453" cy="477839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0946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m. boks og billede"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ECB8F-2C38-7F41-AB26-F3852E996DC9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8FE64E-D9C2-8FD7-2F73-07D59A176492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ABC21-482B-3AEA-D94B-BAC0263B28E7}"/>
              </a:ext>
            </a:extLst>
          </p:cNvPr>
          <p:cNvSpPr/>
          <p:nvPr userDrawn="1"/>
        </p:nvSpPr>
        <p:spPr>
          <a:xfrm>
            <a:off x="464456" y="3429000"/>
            <a:ext cx="11263087" cy="2964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FE9447-BBD6-854B-444D-4F4A06963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1254" y="3878718"/>
            <a:ext cx="4409946" cy="23262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7DCFD2-5AA1-FBED-A31B-14D7AC2551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63654" y="3878718"/>
            <a:ext cx="4409946" cy="23262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A467C6-A247-5A5D-F296-6221A507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595409"/>
            <a:ext cx="8143280" cy="117397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2D29BC75-8604-C4A7-BA63-9E73F7D382B1}"/>
              </a:ext>
            </a:extLst>
          </p:cNvPr>
          <p:cNvSpPr/>
          <p:nvPr userDrawn="1"/>
        </p:nvSpPr>
        <p:spPr>
          <a:xfrm rot="5400000">
            <a:off x="11720855" y="2957850"/>
            <a:ext cx="464453" cy="477839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283293E-0233-6186-4099-40C85E455DC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4839" y="453231"/>
            <a:ext cx="1274197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m. bok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ECB8F-2C38-7F41-AB26-F3852E996DC9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8FE64E-D9C2-8FD7-2F73-07D59A176492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ABC21-482B-3AEA-D94B-BAC0263B28E7}"/>
              </a:ext>
            </a:extLst>
          </p:cNvPr>
          <p:cNvSpPr/>
          <p:nvPr userDrawn="1"/>
        </p:nvSpPr>
        <p:spPr>
          <a:xfrm>
            <a:off x="464456" y="3429000"/>
            <a:ext cx="11263087" cy="2964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FE9447-BBD6-854B-444D-4F4A06963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1254" y="3893118"/>
            <a:ext cx="4409946" cy="23262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7DCFD2-5AA1-FBED-A31B-14D7AC2551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63654" y="3893118"/>
            <a:ext cx="4409946" cy="23262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A0011BB6-8D19-34B1-E5EC-07E084C511AA}"/>
              </a:ext>
            </a:extLst>
          </p:cNvPr>
          <p:cNvSpPr/>
          <p:nvPr userDrawn="1"/>
        </p:nvSpPr>
        <p:spPr>
          <a:xfrm rot="16200000">
            <a:off x="10579023" y="3412684"/>
            <a:ext cx="1132204" cy="1164836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C2CD30-5800-40FA-2EB6-64BA08AA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595409"/>
            <a:ext cx="8143280" cy="117397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28CB9-16A1-4A83-9845-2B19C0178E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59" y="458706"/>
            <a:ext cx="1274960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28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kst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8D4C-5666-7F47-8FC3-33CBB7F2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5" y="3150319"/>
            <a:ext cx="8143280" cy="21981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AFD13-6778-6031-814B-DB43934AB0E8}"/>
              </a:ext>
            </a:extLst>
          </p:cNvPr>
          <p:cNvSpPr/>
          <p:nvPr userDrawn="1"/>
        </p:nvSpPr>
        <p:spPr>
          <a:xfrm>
            <a:off x="-1" y="5929087"/>
            <a:ext cx="11727543" cy="4644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A6CFC35-47C4-532E-913B-AC1753A488C7}"/>
              </a:ext>
            </a:extLst>
          </p:cNvPr>
          <p:cNvSpPr/>
          <p:nvPr userDrawn="1"/>
        </p:nvSpPr>
        <p:spPr>
          <a:xfrm rot="16200000">
            <a:off x="10547921" y="-23357"/>
            <a:ext cx="1620724" cy="1667435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00069A-1073-BAAF-AD3B-AB8EBAAA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595409"/>
            <a:ext cx="8143280" cy="117397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4743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 tekst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B5DA-D2AD-DB4F-A498-E494FCF7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620723"/>
            <a:ext cx="8143280" cy="117397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8D4C-5666-7F47-8FC3-33CBB7F2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5" y="3150319"/>
            <a:ext cx="8143280" cy="21981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B78A7-B2CD-F544-B76A-77591AB6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3700" y="6238303"/>
            <a:ext cx="428103" cy="365125"/>
          </a:xfrm>
          <a:prstGeom prst="rect">
            <a:avLst/>
          </a:prstGeom>
        </p:spPr>
        <p:txBody>
          <a:bodyPr/>
          <a:lstStyle/>
          <a:p>
            <a:fld id="{A3F9670C-FB15-3847-A3EF-F29392D2D709}" type="slidenum">
              <a:t>‹nr.›</a:t>
            </a:fld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AFD13-6778-6031-814B-DB43934AB0E8}"/>
              </a:ext>
            </a:extLst>
          </p:cNvPr>
          <p:cNvSpPr/>
          <p:nvPr userDrawn="1"/>
        </p:nvSpPr>
        <p:spPr>
          <a:xfrm>
            <a:off x="-1" y="5929087"/>
            <a:ext cx="11727543" cy="464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A6CFC35-47C4-532E-913B-AC1753A488C7}"/>
              </a:ext>
            </a:extLst>
          </p:cNvPr>
          <p:cNvSpPr/>
          <p:nvPr userDrawn="1"/>
        </p:nvSpPr>
        <p:spPr>
          <a:xfrm rot="16200000">
            <a:off x="10547921" y="-23357"/>
            <a:ext cx="1620724" cy="1667435"/>
          </a:xfrm>
          <a:custGeom>
            <a:avLst/>
            <a:gdLst>
              <a:gd name="connsiteX0" fmla="*/ 1615222 w 1620724"/>
              <a:gd name="connsiteY0" fmla="*/ 0 h 1667435"/>
              <a:gd name="connsiteX1" fmla="*/ 1620724 w 1620724"/>
              <a:gd name="connsiteY1" fmla="*/ 278 h 1667435"/>
              <a:gd name="connsiteX2" fmla="*/ 1620724 w 1620724"/>
              <a:gd name="connsiteY2" fmla="*/ 1667435 h 1667435"/>
              <a:gd name="connsiteX3" fmla="*/ 2637 w 1620724"/>
              <a:gd name="connsiteY3" fmla="*/ 1667435 h 1667435"/>
              <a:gd name="connsiteX4" fmla="*/ 0 w 1620724"/>
              <a:gd name="connsiteY4" fmla="*/ 1615222 h 1667435"/>
              <a:gd name="connsiteX5" fmla="*/ 1615222 w 1620724"/>
              <a:gd name="connsiteY5" fmla="*/ 0 h 16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724" h="1667435">
                <a:moveTo>
                  <a:pt x="1615222" y="0"/>
                </a:moveTo>
                <a:lnTo>
                  <a:pt x="1620724" y="278"/>
                </a:lnTo>
                <a:lnTo>
                  <a:pt x="1620724" y="1667435"/>
                </a:lnTo>
                <a:lnTo>
                  <a:pt x="2637" y="1667435"/>
                </a:lnTo>
                <a:lnTo>
                  <a:pt x="0" y="1615222"/>
                </a:lnTo>
                <a:cubicBezTo>
                  <a:pt x="0" y="723160"/>
                  <a:pt x="723160" y="0"/>
                  <a:pt x="1615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K">
              <a:ln>
                <a:noFill/>
              </a:ln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62AFB-F14E-86D2-9DF4-179711D66618}"/>
              </a:ext>
            </a:extLst>
          </p:cNvPr>
          <p:cNvSpPr/>
          <p:nvPr userDrawn="1"/>
        </p:nvSpPr>
        <p:spPr>
          <a:xfrm>
            <a:off x="-1" y="6393544"/>
            <a:ext cx="12192001" cy="46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0A8C4-0579-778D-D8CF-23C61400DF3D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B19879B-F6EB-98D2-CA71-EF341E6E9A9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64839" y="453231"/>
            <a:ext cx="1274197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723042-D850-B256-9BA5-3821527BB9ED}"/>
              </a:ext>
            </a:extLst>
          </p:cNvPr>
          <p:cNvSpPr/>
          <p:nvPr userDrawn="1"/>
        </p:nvSpPr>
        <p:spPr>
          <a:xfrm>
            <a:off x="464456" y="464456"/>
            <a:ext cx="11263087" cy="5402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852C5C-F26F-C742-85CF-6FAB2FB5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855644"/>
            <a:ext cx="8021638" cy="166743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2005-CF3F-C64C-BCA2-F23409614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455" y="2916967"/>
            <a:ext cx="8021638" cy="39004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00344-3436-928B-3A9C-6484AC57323F}"/>
              </a:ext>
            </a:extLst>
          </p:cNvPr>
          <p:cNvSpPr/>
          <p:nvPr userDrawn="1"/>
        </p:nvSpPr>
        <p:spPr>
          <a:xfrm>
            <a:off x="0" y="6393545"/>
            <a:ext cx="12192000" cy="464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E8EAAA-9892-146E-5762-B121094246AA}"/>
              </a:ext>
            </a:extLst>
          </p:cNvPr>
          <p:cNvSpPr/>
          <p:nvPr userDrawn="1"/>
        </p:nvSpPr>
        <p:spPr>
          <a:xfrm>
            <a:off x="11727543" y="5929087"/>
            <a:ext cx="464457" cy="464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4715A-7F98-19C5-9B95-CE93A091732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59" y="458706"/>
            <a:ext cx="1274960" cy="4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4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7" r:id="rId2"/>
    <p:sldLayoutId id="2147483673" r:id="rId3"/>
    <p:sldLayoutId id="2147483680" r:id="rId4"/>
    <p:sldLayoutId id="2147483672" r:id="rId5"/>
    <p:sldLayoutId id="2147483674" r:id="rId6"/>
    <p:sldLayoutId id="2147483677" r:id="rId7"/>
    <p:sldLayoutId id="2147483650" r:id="rId8"/>
    <p:sldLayoutId id="2147483679" r:id="rId9"/>
    <p:sldLayoutId id="2147483652" r:id="rId10"/>
    <p:sldLayoutId id="2147483681" r:id="rId11"/>
    <p:sldLayoutId id="2147483662" r:id="rId12"/>
    <p:sldLayoutId id="2147483678" r:id="rId13"/>
    <p:sldLayoutId id="2147483669" r:id="rId14"/>
    <p:sldLayoutId id="2147483676" r:id="rId15"/>
    <p:sldLayoutId id="2147483661" r:id="rId16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34">
          <p15:clr>
            <a:srgbClr val="F26B43"/>
          </p15:clr>
        </p15:guide>
        <p15:guide id="2" pos="3840">
          <p15:clr>
            <a:srgbClr val="F26B43"/>
          </p15:clr>
        </p15:guide>
        <p15:guide id="3" pos="1312">
          <p15:clr>
            <a:srgbClr val="F26B43"/>
          </p15:clr>
        </p15:guide>
        <p15:guide id="4" pos="6365">
          <p15:clr>
            <a:srgbClr val="F26B43"/>
          </p15:clr>
        </p15:guide>
        <p15:guide id="5" pos="248">
          <p15:clr>
            <a:srgbClr val="F26B43"/>
          </p15:clr>
        </p15:guide>
        <p15:guide id="6" pos="74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2025C-A17E-57DF-75D5-4C29BFAF5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55" y="978408"/>
            <a:ext cx="8624681" cy="1463040"/>
          </a:xfrm>
        </p:spPr>
        <p:txBody>
          <a:bodyPr/>
          <a:lstStyle/>
          <a:p>
            <a:r>
              <a:rPr lang="da-DK" sz="4000" dirty="0"/>
              <a:t>Netværksmøde EUD 10 – </a:t>
            </a:r>
            <a:br>
              <a:rPr lang="da-DK" sz="4000" dirty="0"/>
            </a:br>
            <a:r>
              <a:rPr lang="da-DK" sz="4000" dirty="0"/>
              <a:t>mandag 23.02.2026 – kl. 14-15:30 </a:t>
            </a:r>
            <a:endParaRPr lang="en-DK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55D2ECA-EE85-A8C6-8BA6-F122FB9E8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55" y="3024264"/>
            <a:ext cx="7424058" cy="4005072"/>
          </a:xfrm>
        </p:spPr>
        <p:txBody>
          <a:bodyPr>
            <a:normAutofit/>
          </a:bodyPr>
          <a:lstStyle/>
          <a:p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Program: </a:t>
            </a:r>
          </a:p>
          <a:p>
            <a:endParaRPr lang="da-DK" sz="20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Kl. 14		Velkomst </a:t>
            </a:r>
          </a:p>
          <a:p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Kl. 14.10	Oplæg om elevernes læringsfællesskaber </a:t>
            </a:r>
          </a:p>
          <a:p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Kl. 14.20	Trivsel og gruppearbejde - afprøves i praksis</a:t>
            </a:r>
          </a:p>
          <a:p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Kl. 14.45	Netværk og dialog på tværs af husene</a:t>
            </a:r>
          </a:p>
          <a:p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Kl. 15.20	Evaluering</a:t>
            </a:r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endParaRPr lang="da-DK" dirty="0"/>
          </a:p>
          <a:p>
            <a:endParaRPr lang="da-DK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97585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45095F39-66C9-0808-31B7-5A3F77EAB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5" y="2558472"/>
            <a:ext cx="8143280" cy="3705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erfaringer har du med dig i forhold til gruppearbejde:</a:t>
            </a:r>
          </a:p>
          <a:p>
            <a:pPr marL="0" indent="0">
              <a:buNone/>
            </a:pPr>
            <a:endParaRPr lang="da-DK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er din rolle i en gruppe typisk? Vælg ét ord fra listen: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Idérig – Struktureret - Fagligt skarp - God til at lytte – Tålmodig - God til at holde gruppen på sporet  - Kreativ - God til at forklare – Analytisk - Motiverende</a:t>
            </a:r>
          </a:p>
          <a:p>
            <a:pPr marL="0" indent="0">
              <a:buNone/>
            </a:pP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kan du især bidrage med i gruppearbejde:</a:t>
            </a:r>
            <a:b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har du brug for fra dine gruppekammerater for at arbejde godt: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64D4F5-7990-D61E-1A60-6C3CE7E6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138813"/>
            <a:ext cx="8143280" cy="486788"/>
          </a:xfrm>
        </p:spPr>
        <p:txBody>
          <a:bodyPr>
            <a:normAutofit fontScale="90000"/>
          </a:bodyPr>
          <a:lstStyle/>
          <a:p>
            <a:r>
              <a:rPr lang="da-DK" sz="2200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Udfyld spørgeskemaet og aflever til din underviser</a:t>
            </a:r>
            <a:br>
              <a:rPr lang="da-DK" sz="18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a-DK" sz="18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a-DK" sz="18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a-DK" sz="18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navn og klasse:________________________________________________</a:t>
            </a:r>
            <a:br>
              <a:rPr lang="da-DK" sz="1800" b="0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260368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45095F39-66C9-0808-31B7-5A3F77EAB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5" y="2558472"/>
            <a:ext cx="8143280" cy="37056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57CD5DE-3485-DC37-66B0-D81D7DB1D6A5}"/>
              </a:ext>
            </a:extLst>
          </p:cNvPr>
          <p:cNvSpPr txBox="1"/>
          <p:nvPr/>
        </p:nvSpPr>
        <p:spPr>
          <a:xfrm>
            <a:off x="2024360" y="377558"/>
            <a:ext cx="81432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Diskuter i grupperne, hvordan eleverne har skullet "skifte ham" for at passe ind de tre steder. Brug følgende spørgsmål som guide:</a:t>
            </a:r>
          </a:p>
          <a:p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Sprogskiftet: Hvordan ændrede elevernes jargon sig fra teknisk, merkantil eller sosu?</a:t>
            </a:r>
          </a:p>
          <a:p>
            <a:pPr marL="457200"/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Identitetsmarkører: Hvor så I eleverne føle sig mest "hjemme" socialt? Var det der, hvor de var på værksted, eller der, hvor de sad i klasselokalet?</a:t>
            </a:r>
          </a:p>
          <a:p>
            <a:pPr marL="457200"/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Adfærdskrav: Hvilke sociale regler var sværest for dem at navigere i? (F.eks. kravet om stilhed/koncentration vs. fysisk aktivitet).</a:t>
            </a:r>
          </a:p>
          <a:p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Hvordan kan vi bruge hinandens erfaringer til at forstå den "svære" elev bedre næste gang?</a:t>
            </a:r>
          </a:p>
          <a:p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 der noget fra de andre skoler, jeg kan integrere i min egen undervisning for at lette elevens overgang?</a:t>
            </a:r>
          </a:p>
          <a:p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da-D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Skal vi anerkende at den 15-16-åriges identitetsrejse som en proces, der er vigtigere end selve det faglige produkt?</a:t>
            </a:r>
          </a:p>
        </p:txBody>
      </p:sp>
    </p:spTree>
    <p:extLst>
      <p:ext uri="{BB962C8B-B14F-4D97-AF65-F5344CB8AC3E}">
        <p14:creationId xmlns:p14="http://schemas.microsoft.com/office/powerpoint/2010/main" val="164992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45095F39-66C9-0808-31B7-5A3F77EAB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5" y="2558472"/>
            <a:ext cx="8143280" cy="37056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F3F2EF5-7FB2-6EE3-C1C8-C0F375EF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55" y="745063"/>
            <a:ext cx="10973751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2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62D19B0-5A0B-00EE-D2BB-DB5D8C1C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5" y="2039111"/>
            <a:ext cx="8143280" cy="3410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dirty="0">
                <a:latin typeface="Gadugi" panose="020B0502040204020203" pitchFamily="34" charset="0"/>
                <a:ea typeface="Gadugi" panose="020B0502040204020203" pitchFamily="34" charset="0"/>
              </a:rPr>
              <a:t>Tre indsatsområder i projektet:</a:t>
            </a:r>
            <a:br>
              <a:rPr lang="da-DK" sz="36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br>
              <a:rPr lang="da-DK" sz="44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da-DK" sz="2000" b="1" dirty="0">
                <a:latin typeface="Gadugi" panose="020B0502040204020203" pitchFamily="34" charset="0"/>
                <a:ea typeface="Gadugi" panose="020B0502040204020203" pitchFamily="34" charset="0"/>
              </a:rPr>
              <a:t>Klasserumsledelse</a:t>
            </a:r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 –Mobilfri undervisning, Buddy, Faste pladser og arbejdsgrupper, Klasselog for undervisere, Relationsskema</a:t>
            </a:r>
            <a:b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</a:br>
            <a:b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</a:br>
            <a:b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da-DK" sz="2000" b="1" dirty="0">
                <a:latin typeface="Gadugi" panose="020B0502040204020203" pitchFamily="34" charset="0"/>
                <a:ea typeface="Gadugi" panose="020B0502040204020203" pitchFamily="34" charset="0"/>
              </a:rPr>
              <a:t>Mestring</a:t>
            </a:r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 – Definere klare læringsmål, Refleksion over afslutning</a:t>
            </a:r>
            <a:b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</a:br>
            <a:b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</a:br>
            <a:b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da-DK" sz="2000" b="1" dirty="0">
                <a:latin typeface="Gadugi" panose="020B0502040204020203" pitchFamily="34" charset="0"/>
                <a:ea typeface="Gadugi" panose="020B0502040204020203" pitchFamily="34" charset="0"/>
              </a:rPr>
              <a:t>Grupper</a:t>
            </a:r>
            <a:r>
              <a:rPr lang="da-DK" sz="2000" dirty="0">
                <a:latin typeface="Gadugi" panose="020B0502040204020203" pitchFamily="34" charset="0"/>
                <a:ea typeface="Gadugi" panose="020B0502040204020203" pitchFamily="34" charset="0"/>
              </a:rPr>
              <a:t> – Undervisning i samarbejde, Sammensætning af grupper, Observationsark til undervisere, Forventningsafklaring – samarbejdsaftale, STOP OP-ark til eleverne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9D7184-1BA7-0940-28CF-2D87C865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293657"/>
            <a:ext cx="9740249" cy="626583"/>
          </a:xfrm>
        </p:spPr>
        <p:txBody>
          <a:bodyPr>
            <a:normAutofit/>
          </a:bodyPr>
          <a:lstStyle/>
          <a:p>
            <a:r>
              <a:rPr lang="da-DK" sz="3600" dirty="0"/>
              <a:t>Trivsel i faglig læringsfælleskaber</a:t>
            </a:r>
          </a:p>
        </p:txBody>
      </p:sp>
    </p:spTree>
    <p:extLst>
      <p:ext uri="{BB962C8B-B14F-4D97-AF65-F5344CB8AC3E}">
        <p14:creationId xmlns:p14="http://schemas.microsoft.com/office/powerpoint/2010/main" val="111337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F732FAD-B9A1-428F-B867-CD7BEE1B7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4" y="2196663"/>
            <a:ext cx="10340180" cy="3689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GRUPPER</a:t>
            </a:r>
          </a:p>
          <a:p>
            <a:pPr marL="0" indent="0">
              <a:buNone/>
            </a:pPr>
            <a:r>
              <a:rPr lang="da-DK" dirty="0"/>
              <a:t>- ”Det gode gruppearbejde kræver </a:t>
            </a:r>
            <a:r>
              <a:rPr lang="da-DK" b="1" dirty="0"/>
              <a:t>undervisning</a:t>
            </a:r>
            <a:r>
              <a:rPr lang="da-DK" dirty="0"/>
              <a:t> i samarbejde” </a:t>
            </a:r>
          </a:p>
          <a:p>
            <a:pPr>
              <a:buFontTx/>
              <a:buChar char="-"/>
            </a:pPr>
            <a:r>
              <a:rPr lang="da-DK" dirty="0"/>
              <a:t>Undervisers tilstedeværelse, støtte, feedback og hjælp ved konflikter </a:t>
            </a:r>
            <a:br>
              <a:rPr lang="da-DK" dirty="0"/>
            </a:br>
            <a:r>
              <a:rPr lang="da-DK" dirty="0"/>
              <a:t>    understøtter gruppens udvikling og det gode samarbejde i gruppen</a:t>
            </a:r>
            <a:br>
              <a:rPr lang="da-DK" dirty="0"/>
            </a:br>
            <a:br>
              <a:rPr lang="da-DK" dirty="0"/>
            </a:br>
            <a:r>
              <a:rPr lang="da-DK" b="1" dirty="0"/>
              <a:t>Nye værktøjer:</a:t>
            </a:r>
          </a:p>
          <a:p>
            <a:r>
              <a:rPr lang="da-DK" dirty="0"/>
              <a:t>Til sammensætning af grupper: Elever udfylder spørgeskema/styrkekort</a:t>
            </a:r>
          </a:p>
          <a:p>
            <a:r>
              <a:rPr lang="da-DK" dirty="0"/>
              <a:t>Observationsark (underviser)</a:t>
            </a:r>
          </a:p>
          <a:p>
            <a:r>
              <a:rPr lang="da-DK" dirty="0"/>
              <a:t>STOP OP-ark (elever)</a:t>
            </a:r>
            <a:br>
              <a:rPr lang="da-DK" dirty="0"/>
            </a:br>
            <a:endParaRPr lang="da-DK" dirty="0"/>
          </a:p>
          <a:p>
            <a:pPr>
              <a:lnSpc>
                <a:spcPct val="107000"/>
              </a:lnSpc>
              <a:spcBef>
                <a:spcPts val="200"/>
              </a:spcBef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07125C-31F4-435D-98DC-0DA365B7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300037"/>
            <a:ext cx="10729062" cy="590743"/>
          </a:xfrm>
        </p:spPr>
        <p:txBody>
          <a:bodyPr>
            <a:normAutofit/>
          </a:bodyPr>
          <a:lstStyle/>
          <a:p>
            <a:r>
              <a:rPr lang="da-DK" sz="3600" dirty="0"/>
              <a:t>Fokus i trivselsprojektet</a:t>
            </a:r>
          </a:p>
        </p:txBody>
      </p:sp>
    </p:spTree>
    <p:extLst>
      <p:ext uri="{BB962C8B-B14F-4D97-AF65-F5344CB8AC3E}">
        <p14:creationId xmlns:p14="http://schemas.microsoft.com/office/powerpoint/2010/main" val="342134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BE0CF8D-1852-494D-BA08-C0A41432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4" y="2612719"/>
            <a:ext cx="8342661" cy="2951801"/>
          </a:xfrm>
        </p:spPr>
        <p:txBody>
          <a:bodyPr>
            <a:normAutofit/>
          </a:bodyPr>
          <a:lstStyle/>
          <a:p>
            <a:r>
              <a:rPr lang="da-DK" sz="2000" b="1" dirty="0"/>
              <a:t>Hvad vil det sige at samarbejde:</a:t>
            </a:r>
            <a:br>
              <a:rPr lang="da-DK" sz="2000" b="1" dirty="0"/>
            </a:br>
            <a:br>
              <a:rPr lang="da-DK" sz="2000" dirty="0"/>
            </a:br>
            <a:r>
              <a:rPr lang="da-DK" sz="2000" dirty="0"/>
              <a:t>- del erfaringer hvor samarbejdet gik godt – hvorfor?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- del erfaringer hvor samarbejdet gik skidt – hvorfor?</a:t>
            </a:r>
            <a:br>
              <a:rPr lang="da-DK" sz="2000" dirty="0"/>
            </a:br>
            <a:endParaRPr lang="da-DK" sz="2000" dirty="0"/>
          </a:p>
          <a:p>
            <a:r>
              <a:rPr lang="da-DK" sz="2000" b="1" dirty="0"/>
              <a:t>Hvordan deltager man aktivt i en gruppe?</a:t>
            </a:r>
            <a:br>
              <a:rPr lang="da-DK" sz="2000" dirty="0"/>
            </a:br>
            <a:endParaRPr lang="da-DK" sz="20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09C066-077A-4555-9277-2D94E78D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4" y="1293480"/>
            <a:ext cx="8143280" cy="604543"/>
          </a:xfrm>
        </p:spPr>
        <p:txBody>
          <a:bodyPr>
            <a:normAutofit/>
          </a:bodyPr>
          <a:lstStyle/>
          <a:p>
            <a:r>
              <a:rPr lang="da-DK" sz="3600" dirty="0"/>
              <a:t>Forventningsafklaring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C07F41B-2624-41F1-9F00-3827AB63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34" y="0"/>
            <a:ext cx="3584265" cy="59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7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6158331-3BD9-4B7A-BCD5-FB97C1F83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4" y="2510239"/>
            <a:ext cx="8350361" cy="2752352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da-DK" altLang="da-DK" sz="1800" b="1">
                <a:ea typeface="Times New Roman" panose="02020603050405020304" pitchFamily="18" charset="0"/>
              </a:rPr>
              <a:t>Udfyld spørgeskemaet og aflever til din underviser</a:t>
            </a:r>
            <a:br>
              <a:rPr lang="da-DK" altLang="da-DK" sz="1800" b="1">
                <a:ea typeface="Times New Roman" panose="02020603050405020304" pitchFamily="18" charset="0"/>
              </a:rPr>
            </a:br>
            <a:br>
              <a:rPr kumimoji="0" lang="da-DK" altLang="da-DK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</a:br>
            <a:r>
              <a:rPr kumimoji="0" lang="da-DK" altLang="da-DK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Hvilke erfaringer har du med dig i forhold til gruppearbejde – overvejende positive eller negative erfaringer</a:t>
            </a:r>
            <a:br>
              <a:rPr kumimoji="0" lang="da-DK" altLang="da-DK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da-DK" alt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kumimoji="0" lang="da-DK" altLang="da-DK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Hvad er din rolle i en gruppe typisk? Vælg ét ord fra boksen</a:t>
            </a:r>
            <a:br>
              <a:rPr kumimoji="0" lang="da-DK" altLang="da-DK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da-DK" altLang="da-DK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da-DK" alt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kumimoji="0" lang="da-DK" altLang="da-DK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Hvad kan du især bidrage med i gruppearbejde?</a:t>
            </a:r>
            <a:br>
              <a:rPr kumimoji="0" lang="da-DK" altLang="da-DK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da-DK" altLang="da-DK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kumimoji="0" lang="da-DK" altLang="da-DK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kumimoji="0" lang="da-DK" altLang="da-DK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Hvad har du brug for fra dine gruppekammerater for at arbejde godt?</a:t>
            </a:r>
            <a:endParaRPr kumimoji="0" lang="da-DK" altLang="da-DK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7D6938-EBDB-46EB-B6C6-B70E3827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4" y="1318695"/>
            <a:ext cx="7957169" cy="553428"/>
          </a:xfrm>
        </p:spPr>
        <p:txBody>
          <a:bodyPr>
            <a:normAutofit/>
          </a:bodyPr>
          <a:lstStyle/>
          <a:p>
            <a:r>
              <a:rPr lang="da-DK" sz="3600" dirty="0"/>
              <a:t>Din rolle i gruppen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852019F-1528-4039-A9B3-E4569CA73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288"/>
            <a:ext cx="12192000" cy="127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33C69215-3978-4ECE-BBAA-B0BAA67E2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7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21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ADFDCA0-E4FF-4C28-8ACA-356C6178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832" y="786384"/>
            <a:ext cx="9021847" cy="46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9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8C41C61-EA62-499F-8D48-0C32954A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069485"/>
            <a:ext cx="5631543" cy="198512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309C066-077A-4555-9277-2D94E78D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1044566"/>
            <a:ext cx="4753428" cy="1316105"/>
          </a:xfrm>
        </p:spPr>
        <p:txBody>
          <a:bodyPr anchor="b">
            <a:normAutofit/>
          </a:bodyPr>
          <a:lstStyle/>
          <a:p>
            <a:r>
              <a:rPr lang="da-DK" sz="3600" dirty="0"/>
              <a:t>Arbejdsproces i projekterne</a:t>
            </a:r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BE0CF8D-1852-494D-BA08-C0A41432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2" y="3079524"/>
            <a:ext cx="4997268" cy="3189196"/>
          </a:xfrm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da-DK" sz="1200" b="1"/>
              <a:t>1. Start med at diskutere hver opgave godt igennem</a:t>
            </a:r>
            <a:r>
              <a:rPr lang="da-DK" sz="1200"/>
              <a:t>. </a:t>
            </a:r>
            <a:br>
              <a:rPr lang="da-DK" sz="1200"/>
            </a:br>
            <a:r>
              <a:rPr lang="da-DK" sz="1200"/>
              <a:t>Hvordan løser vi opgaven. </a:t>
            </a:r>
            <a:br>
              <a:rPr lang="da-DK" sz="1200"/>
            </a:br>
            <a:r>
              <a:rPr lang="da-DK" sz="1200"/>
              <a:t>Hvad skal det faglige indhold være,</a:t>
            </a:r>
            <a:br>
              <a:rPr lang="da-DK" sz="1200"/>
            </a:br>
            <a:r>
              <a:rPr lang="da-DK" sz="1200"/>
              <a:t>Hvilken teori/model eller andet skal anvendes. Hvor kan jeg læse mere for at få mere viden.</a:t>
            </a:r>
            <a:br>
              <a:rPr lang="da-DK" sz="1200"/>
            </a:br>
            <a:br>
              <a:rPr lang="da-DK" sz="1200"/>
            </a:br>
            <a:r>
              <a:rPr lang="da-DK" sz="1200" u="sng"/>
              <a:t>Dette er den største og mest tidskrævende del</a:t>
            </a:r>
            <a:br>
              <a:rPr lang="da-DK" sz="1200"/>
            </a:br>
            <a:endParaRPr lang="da-DK" sz="1200"/>
          </a:p>
          <a:p>
            <a:pPr marL="0" lvl="0" indent="0" fontAlgn="base">
              <a:buNone/>
            </a:pPr>
            <a:r>
              <a:rPr lang="da-DK" sz="1200"/>
              <a:t>2. Del nu de enkelte dele af opgaven ud mellem jer i forhold til det, I kom frem til under punkt 1.</a:t>
            </a:r>
            <a:br>
              <a:rPr lang="da-DK" sz="1200"/>
            </a:br>
            <a:br>
              <a:rPr lang="da-DK" sz="1200"/>
            </a:br>
            <a:r>
              <a:rPr lang="da-DK" sz="1200" u="sng"/>
              <a:t>Dette bør ikke tage så lang tid som det første punkt</a:t>
            </a:r>
            <a:br>
              <a:rPr lang="da-DK" sz="1200"/>
            </a:br>
            <a:br>
              <a:rPr lang="da-DK" sz="1200"/>
            </a:br>
            <a:r>
              <a:rPr lang="da-DK" sz="1200"/>
              <a:t>3. Når de enkelte dele er skrevet, skal de samles og diskuteres grundigt igennem.</a:t>
            </a:r>
            <a:br>
              <a:rPr lang="da-DK" sz="1200"/>
            </a:br>
            <a:r>
              <a:rPr lang="da-DK" sz="1200"/>
              <a:t> </a:t>
            </a:r>
            <a:br>
              <a:rPr lang="da-DK" sz="1200"/>
            </a:br>
            <a:r>
              <a:rPr lang="da-DK" sz="1200" u="sng"/>
              <a:t>Dette bør I afsætte næsten lige så meget tid til som til det første punkt</a:t>
            </a:r>
          </a:p>
          <a:p>
            <a:pPr marL="0" indent="0">
              <a:buNone/>
            </a:pPr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157906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47C6346-5869-422E-B582-0432F577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1201180"/>
            <a:ext cx="7957169" cy="681447"/>
          </a:xfrm>
        </p:spPr>
        <p:txBody>
          <a:bodyPr>
            <a:normAutofit/>
          </a:bodyPr>
          <a:lstStyle/>
          <a:p>
            <a:r>
              <a:rPr lang="da-DK" sz="3600" dirty="0"/>
              <a:t>Logbog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D596233A-53C5-47AF-AA11-42DD6C11CEA3}"/>
              </a:ext>
            </a:extLst>
          </p:cNvPr>
          <p:cNvSpPr txBox="1">
            <a:spLocks/>
          </p:cNvSpPr>
          <p:nvPr/>
        </p:nvSpPr>
        <p:spPr>
          <a:xfrm>
            <a:off x="464455" y="2293901"/>
            <a:ext cx="10374086" cy="10401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/>
              <a:t>Udfyldes i starten og slutningen af projektarbejdet</a:t>
            </a:r>
            <a:br>
              <a:rPr lang="da-DK" sz="1600"/>
            </a:br>
            <a:br>
              <a:rPr lang="da-DK" sz="1600"/>
            </a:br>
            <a:r>
              <a:rPr lang="da-DK" sz="1600"/>
              <a:t>Deles med dine undervisere</a:t>
            </a:r>
          </a:p>
          <a:p>
            <a:endParaRPr lang="da-DK"/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A45C031-5940-4706-A30F-A6C930648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15" y="3116448"/>
            <a:ext cx="8962662" cy="24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987D9A4-914D-A0E0-7673-A9685BDB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18" y="1109857"/>
            <a:ext cx="8143280" cy="1173972"/>
          </a:xfrm>
        </p:spPr>
        <p:txBody>
          <a:bodyPr/>
          <a:lstStyle/>
          <a:p>
            <a:r>
              <a:rPr lang="da-DK" sz="3600" kern="1400" spc="-5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 OP! Tag pulsen på jeres gruppearbejde </a:t>
            </a:r>
            <a:br>
              <a:rPr lang="da-DK" sz="1800" kern="1400" spc="-5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F358B97-81D3-91E0-445E-95115D700B61}"/>
              </a:ext>
            </a:extLst>
          </p:cNvPr>
          <p:cNvSpPr txBox="1"/>
          <p:nvPr/>
        </p:nvSpPr>
        <p:spPr>
          <a:xfrm>
            <a:off x="384440" y="1531112"/>
            <a:ext cx="609447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der god energi i gruppen                                                                              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Bidrager alle til projektet?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9AF74730-A9F3-86B3-AB15-B0990600E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651915"/>
              </p:ext>
            </p:extLst>
          </p:nvPr>
        </p:nvGraphicFramePr>
        <p:xfrm>
          <a:off x="581889" y="2541075"/>
          <a:ext cx="11018984" cy="229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746">
                  <a:extLst>
                    <a:ext uri="{9D8B030D-6E8A-4147-A177-3AD203B41FA5}">
                      <a16:colId xmlns:a16="http://schemas.microsoft.com/office/drawing/2014/main" val="2431113864"/>
                    </a:ext>
                  </a:extLst>
                </a:gridCol>
                <a:gridCol w="2754746">
                  <a:extLst>
                    <a:ext uri="{9D8B030D-6E8A-4147-A177-3AD203B41FA5}">
                      <a16:colId xmlns:a16="http://schemas.microsoft.com/office/drawing/2014/main" val="2537794992"/>
                    </a:ext>
                  </a:extLst>
                </a:gridCol>
                <a:gridCol w="2754746">
                  <a:extLst>
                    <a:ext uri="{9D8B030D-6E8A-4147-A177-3AD203B41FA5}">
                      <a16:colId xmlns:a16="http://schemas.microsoft.com/office/drawing/2014/main" val="749849794"/>
                    </a:ext>
                  </a:extLst>
                </a:gridCol>
                <a:gridCol w="2754746">
                  <a:extLst>
                    <a:ext uri="{9D8B030D-6E8A-4147-A177-3AD203B41FA5}">
                      <a16:colId xmlns:a16="http://schemas.microsoft.com/office/drawing/2014/main" val="796388915"/>
                    </a:ext>
                  </a:extLst>
                </a:gridCol>
              </a:tblGrid>
              <a:tr h="359522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778888"/>
                  </a:ext>
                </a:extLst>
              </a:tr>
              <a:tr h="629163">
                <a:tc>
                  <a:txBody>
                    <a:bodyPr/>
                    <a:lstStyle/>
                    <a:p>
                      <a:r>
                        <a:rPr lang="da-DK" sz="1600" dirty="0"/>
                        <a:t>Gruppens puls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Ja (Hvordan har I sikret det?)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Nej (hvorfor ikke?)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Hvad skal der gøres?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16450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r>
                        <a:rPr lang="da-DK" sz="1600" dirty="0"/>
                        <a:t>Fungerer jeres samarbejdsaftaler?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54680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r>
                        <a:rPr lang="da-DK" sz="1600" dirty="0"/>
                        <a:t>Bidrager alle til projektet?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275235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r>
                        <a:rPr lang="da-DK" sz="1600" dirty="0"/>
                        <a:t>Har I brug for vejledning?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Spørgsmål til vejledning?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Spørgsmål til vejledning?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530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582937"/>
      </p:ext>
    </p:extLst>
  </p:cSld>
  <p:clrMapOvr>
    <a:masterClrMapping/>
  </p:clrMapOvr>
</p:sld>
</file>

<file path=ppt/theme/theme1.xml><?xml version="1.0" encoding="utf-8"?>
<a:theme xmlns:a="http://schemas.openxmlformats.org/drawingml/2006/main" name="CAMPUS VEJLE - HHX">
  <a:themeElements>
    <a:clrScheme name="CV - EUX">
      <a:dk1>
        <a:srgbClr val="273E47"/>
      </a:dk1>
      <a:lt1>
        <a:srgbClr val="FFFFFF"/>
      </a:lt1>
      <a:dk2>
        <a:srgbClr val="20282C"/>
      </a:dk2>
      <a:lt2>
        <a:srgbClr val="D1DCE3"/>
      </a:lt2>
      <a:accent1>
        <a:srgbClr val="154841"/>
      </a:accent1>
      <a:accent2>
        <a:srgbClr val="239089"/>
      </a:accent2>
      <a:accent3>
        <a:srgbClr val="51BBB5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Campus Vejle">
      <a:majorFont>
        <a:latin typeface="PP Pangaia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æsentation1" id="{968CDD0A-0289-4D40-B0A5-140CED88F146}" vid="{48CF873F-5AAD-45CE-A507-41450EB0F9E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e38dc8-8f8a-428f-8d2b-a438aaa02f67">
      <Terms xmlns="http://schemas.microsoft.com/office/infopath/2007/PartnerControls"/>
    </lcf76f155ced4ddcb4097134ff3c332f>
    <TaxCatchAll xmlns="f7d59f2c-49e6-4f57-9074-787fad5371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F8B9DDB6E3344A8F3A2113475590F5" ma:contentTypeVersion="17" ma:contentTypeDescription="Opret et nyt dokument." ma:contentTypeScope="" ma:versionID="3407e655bcf24e322ab6a5c2397825a7">
  <xsd:schema xmlns:xsd="http://www.w3.org/2001/XMLSchema" xmlns:xs="http://www.w3.org/2001/XMLSchema" xmlns:p="http://schemas.microsoft.com/office/2006/metadata/properties" xmlns:ns2="7ae38dc8-8f8a-428f-8d2b-a438aaa02f67" xmlns:ns3="f7d59f2c-49e6-4f57-9074-787fad5371c2" targetNamespace="http://schemas.microsoft.com/office/2006/metadata/properties" ma:root="true" ma:fieldsID="bc494271b7542899d4e3ba3f4558ddb5" ns2:_="" ns3:_="">
    <xsd:import namespace="7ae38dc8-8f8a-428f-8d2b-a438aaa02f67"/>
    <xsd:import namespace="f7d59f2c-49e6-4f57-9074-787fad5371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38dc8-8f8a-428f-8d2b-a438aaa02f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386ca3c2-92b5-467d-bbcf-cd8964db9f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59f2c-49e6-4f57-9074-787fad5371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c38b3f3-5130-4007-aca9-94db21e19bbf}" ma:internalName="TaxCatchAll" ma:showField="CatchAllData" ma:web="f7d59f2c-49e6-4f57-9074-787fad5371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36AB17-B2FA-42E7-B194-650061649B61}">
  <ds:schemaRefs>
    <ds:schemaRef ds:uri="7ae38dc8-8f8a-428f-8d2b-a438aaa02f67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f7d59f2c-49e6-4f57-9074-787fad5371c2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53E940F-36E8-4358-B1BE-ACE332BFFA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69BBA1-B896-42C1-B8CB-F9E7E4182159}">
  <ds:schemaRefs>
    <ds:schemaRef ds:uri="7ae38dc8-8f8a-428f-8d2b-a438aaa02f67"/>
    <ds:schemaRef ds:uri="f7d59f2c-49e6-4f57-9074-787fad5371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Campus Vejle PP til undervisningsbrug EUX.pptx</Template>
  <TotalTime>2</TotalTime>
  <Words>786</Words>
  <Application>Microsoft Office PowerPoint</Application>
  <PresentationFormat>Widescreen</PresentationFormat>
  <Paragraphs>71</Paragraphs>
  <Slides>12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20" baseType="lpstr">
      <vt:lpstr>Gadugi</vt:lpstr>
      <vt:lpstr>Calibri Light</vt:lpstr>
      <vt:lpstr>Times New Roman</vt:lpstr>
      <vt:lpstr>Manrope</vt:lpstr>
      <vt:lpstr>Calibri</vt:lpstr>
      <vt:lpstr>PP Pangaia</vt:lpstr>
      <vt:lpstr>Arial</vt:lpstr>
      <vt:lpstr>CAMPUS VEJLE - HHX</vt:lpstr>
      <vt:lpstr>Netværksmøde EUD 10 –  mandag 23.02.2026 – kl. 14-15:30 </vt:lpstr>
      <vt:lpstr>Trivsel i faglig læringsfælleskaber</vt:lpstr>
      <vt:lpstr>Fokus i trivselsprojektet</vt:lpstr>
      <vt:lpstr>Forventningsafklaring</vt:lpstr>
      <vt:lpstr>Din rolle i gruppen</vt:lpstr>
      <vt:lpstr>PowerPoint-præsentation</vt:lpstr>
      <vt:lpstr>Arbejdsproces i projekterne</vt:lpstr>
      <vt:lpstr>Logbog</vt:lpstr>
      <vt:lpstr>STOP OP! Tag pulsen på jeres gruppearbejde  </vt:lpstr>
      <vt:lpstr>Udfyld spørgeskemaet og aflever til din underviser    Mit navn og klasse:________________________________________________ </vt:lpstr>
      <vt:lpstr>PowerPoint-præsentation</vt:lpstr>
      <vt:lpstr>PowerPoint-præsentation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Mette Madsen</dc:creator>
  <cp:keywords/>
  <dc:description/>
  <cp:lastModifiedBy>Lillian Holm</cp:lastModifiedBy>
  <cp:revision>7</cp:revision>
  <cp:lastPrinted>2026-02-20T11:51:01Z</cp:lastPrinted>
  <dcterms:created xsi:type="dcterms:W3CDTF">2025-07-28T10:13:56Z</dcterms:created>
  <dcterms:modified xsi:type="dcterms:W3CDTF">2026-04-22T10:35:17Z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0x01010050F8B9DDB6E3344A8F3A2113475590F5</vt:lpwstr>
  </property>
  <property fmtid="{D5CDD505-2E9C-101B-9397-08002B2CF9AE}" pid="3" name="MediaServiceImageTags">
    <vt:lpwstr/>
  </property>
</Properties>
</file>